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308" r:id="rId4"/>
    <p:sldId id="310" r:id="rId5"/>
    <p:sldId id="312" r:id="rId6"/>
    <p:sldId id="314" r:id="rId7"/>
    <p:sldId id="311" r:id="rId8"/>
    <p:sldId id="315" r:id="rId9"/>
    <p:sldId id="317" r:id="rId10"/>
    <p:sldId id="318" r:id="rId11"/>
    <p:sldId id="320" r:id="rId12"/>
    <p:sldId id="319" r:id="rId13"/>
    <p:sldId id="304" r:id="rId14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427" autoAdjust="0"/>
  </p:normalViewPr>
  <p:slideViewPr>
    <p:cSldViewPr snapToGrid="0">
      <p:cViewPr varScale="1">
        <p:scale>
          <a:sx n="70" d="100"/>
          <a:sy n="70" d="100"/>
        </p:scale>
        <p:origin x="50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84871-9064-4DF1-A57F-FDC881029292}" type="datetimeFigureOut">
              <a:rPr lang="en-NL" smtClean="0"/>
              <a:t>06/11/2023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FE61FA-CE72-418C-9C32-7C525003EEE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74718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 everybody, I’ll be presenting my project on the mass variations in the Lena Basin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7925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yields the time series as followed 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59994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yields the time series as followed 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21940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yields the time series as followed 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4039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I’d like to start with why we are interested in mass variations in the </a:t>
            </a:r>
            <a:r>
              <a:rPr lang="en-GB" dirty="0" err="1"/>
              <a:t>lena</a:t>
            </a:r>
            <a:r>
              <a:rPr lang="en-GB" dirty="0"/>
              <a:t> basin in the first place. </a:t>
            </a:r>
          </a:p>
          <a:p>
            <a:r>
              <a:rPr lang="en-GB" dirty="0"/>
              <a:t>On the map you the rivers which drain into the arctic ocean from Eurasia. </a:t>
            </a:r>
          </a:p>
          <a:p>
            <a:r>
              <a:rPr lang="en-GB" dirty="0"/>
              <a:t>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29742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these basin I studie the Lena basin because 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94228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data used 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17709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can scale the coefficients to equivalent water heights using the top equation</a:t>
            </a:r>
          </a:p>
          <a:p>
            <a:r>
              <a:rPr lang="en-GB" dirty="0"/>
              <a:t>And  calculate for a 1x1</a:t>
            </a:r>
            <a:r>
              <a:rPr lang="en-GB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° </a:t>
            </a:r>
            <a:r>
              <a:rPr lang="en-GB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gridcell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14635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this we obtain a map as following. Which can then be masked to just keep the area in the basin and we can then in turn obtain the mean of this value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3031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yields the time series as followed 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1243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yields the time series as followed 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044346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yields the time series as followed 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E61FA-CE72-418C-9C32-7C525003EEEF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1643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6C7D-E464-F3EB-127D-7E397DEF41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97649-7301-88C6-3A48-72C6433A15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4AAB5-F679-14C7-9C38-46F5EAD56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3A74-7937-4C91-9BD3-97B2FCBF5E2B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682B3-2FB7-6D53-50F6-04AF3AF0B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53DE0-865E-C633-0DC2-5057E1D39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8822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19317-2206-E8F0-EFBB-D111C6576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882BA-4974-47EA-428A-544008EAB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2D70A-228A-802D-89F5-C558A8806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3D29D-00FE-4A35-9F62-2FA38FD839E3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AFD62-D4FC-6363-BBF9-9DA4BF7C6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59B4D-11ED-47FE-950A-FBD4F79F1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42752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C9B5B1-1B3E-0E0D-326F-BBA974816B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367938-0242-2EE4-DBFC-E54BC9A4F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50B99-A13B-6630-B024-D21D9753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3363-CCF8-445C-8D42-2093C6614D57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240C-63E9-C96A-9260-08193E5AC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F859B-B4FD-8EE9-2619-7DFBCF994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39726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DB2A1188-7655-3942-B402-ABAD519EE9F7}"/>
              </a:ext>
            </a:extLst>
          </p:cNvPr>
          <p:cNvSpPr/>
          <p:nvPr userDrawn="1"/>
        </p:nvSpPr>
        <p:spPr>
          <a:xfrm>
            <a:off x="-10750" y="0"/>
            <a:ext cx="12202750" cy="6858000"/>
          </a:xfrm>
          <a:prstGeom prst="rect">
            <a:avLst/>
          </a:prstGeom>
          <a:solidFill>
            <a:srgbClr val="00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Tijdelijke aanduiding voor tekst 24">
            <a:extLst>
              <a:ext uri="{FF2B5EF4-FFF2-40B4-BE49-F238E27FC236}">
                <a16:creationId xmlns:a16="http://schemas.microsoft.com/office/drawing/2014/main" id="{96A52489-BD48-5A40-AF40-C7FE89A51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-10748" y="0"/>
            <a:ext cx="12202750" cy="6858000"/>
          </a:xfrm>
          <a:custGeom>
            <a:avLst/>
            <a:gdLst>
              <a:gd name="connsiteX0" fmla="*/ 12202750 w 12202750"/>
              <a:gd name="connsiteY0" fmla="*/ 4626493 h 6858000"/>
              <a:gd name="connsiteX1" fmla="*/ 12202750 w 12202750"/>
              <a:gd name="connsiteY1" fmla="*/ 6858000 h 6858000"/>
              <a:gd name="connsiteX2" fmla="*/ 11270933 w 12202750"/>
              <a:gd name="connsiteY2" fmla="*/ 6858000 h 6858000"/>
              <a:gd name="connsiteX3" fmla="*/ 11292806 w 12202750"/>
              <a:gd name="connsiteY3" fmla="*/ 6823366 h 6858000"/>
              <a:gd name="connsiteX4" fmla="*/ 12132976 w 12202750"/>
              <a:gd name="connsiteY4" fmla="*/ 4864546 h 6858000"/>
              <a:gd name="connsiteX5" fmla="*/ 7211067 w 12202750"/>
              <a:gd name="connsiteY5" fmla="*/ 0 h 6858000"/>
              <a:gd name="connsiteX6" fmla="*/ 12202750 w 12202750"/>
              <a:gd name="connsiteY6" fmla="*/ 0 h 6858000"/>
              <a:gd name="connsiteX7" fmla="*/ 12202750 w 12202750"/>
              <a:gd name="connsiteY7" fmla="*/ 1701685 h 6858000"/>
              <a:gd name="connsiteX8" fmla="*/ 12201531 w 12202750"/>
              <a:gd name="connsiteY8" fmla="*/ 1703737 h 6858000"/>
              <a:gd name="connsiteX9" fmla="*/ 12013073 w 12202750"/>
              <a:gd name="connsiteY9" fmla="*/ 2040528 h 6858000"/>
              <a:gd name="connsiteX10" fmla="*/ 6393116 w 12202750"/>
              <a:gd name="connsiteY10" fmla="*/ 3130572 h 6858000"/>
              <a:gd name="connsiteX11" fmla="*/ 7006806 w 12202750"/>
              <a:gd name="connsiteY11" fmla="*/ 307865 h 6858000"/>
              <a:gd name="connsiteX12" fmla="*/ 0 w 12202750"/>
              <a:gd name="connsiteY12" fmla="*/ 0 h 6858000"/>
              <a:gd name="connsiteX13" fmla="*/ 4305911 w 12202750"/>
              <a:gd name="connsiteY13" fmla="*/ 0 h 6858000"/>
              <a:gd name="connsiteX14" fmla="*/ 4155867 w 12202750"/>
              <a:gd name="connsiteY14" fmla="*/ 111493 h 6858000"/>
              <a:gd name="connsiteX15" fmla="*/ 71946 w 12202750"/>
              <a:gd name="connsiteY15" fmla="*/ 4799708 h 6858000"/>
              <a:gd name="connsiteX16" fmla="*/ 0 w 12202750"/>
              <a:gd name="connsiteY16" fmla="*/ 50361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202750" h="6858000">
                <a:moveTo>
                  <a:pt x="12202750" y="4626493"/>
                </a:moveTo>
                <a:lnTo>
                  <a:pt x="12202750" y="6858000"/>
                </a:lnTo>
                <a:lnTo>
                  <a:pt x="11270933" y="6858000"/>
                </a:lnTo>
                <a:lnTo>
                  <a:pt x="11292806" y="6823366"/>
                </a:lnTo>
                <a:cubicBezTo>
                  <a:pt x="11642946" y="6229435"/>
                  <a:pt x="11912279" y="5587138"/>
                  <a:pt x="12132976" y="4864546"/>
                </a:cubicBezTo>
                <a:close/>
                <a:moveTo>
                  <a:pt x="7211067" y="0"/>
                </a:moveTo>
                <a:lnTo>
                  <a:pt x="12202750" y="0"/>
                </a:lnTo>
                <a:lnTo>
                  <a:pt x="12202750" y="1701685"/>
                </a:lnTo>
                <a:lnTo>
                  <a:pt x="12201531" y="1703737"/>
                </a:lnTo>
                <a:cubicBezTo>
                  <a:pt x="12144874" y="1802592"/>
                  <a:pt x="12082910" y="1915911"/>
                  <a:pt x="12013073" y="2040528"/>
                </a:cubicBezTo>
                <a:cubicBezTo>
                  <a:pt x="10966860" y="3848144"/>
                  <a:pt x="7570785" y="5940600"/>
                  <a:pt x="6393116" y="3130572"/>
                </a:cubicBezTo>
                <a:cubicBezTo>
                  <a:pt x="5995310" y="2183970"/>
                  <a:pt x="6384878" y="1279305"/>
                  <a:pt x="7006806" y="307865"/>
                </a:cubicBezTo>
                <a:close/>
                <a:moveTo>
                  <a:pt x="0" y="0"/>
                </a:moveTo>
                <a:lnTo>
                  <a:pt x="4305911" y="0"/>
                </a:lnTo>
                <a:lnTo>
                  <a:pt x="4155867" y="111493"/>
                </a:lnTo>
                <a:cubicBezTo>
                  <a:pt x="2427429" y="1408339"/>
                  <a:pt x="762773" y="2806566"/>
                  <a:pt x="71946" y="4799708"/>
                </a:cubicBezTo>
                <a:lnTo>
                  <a:pt x="0" y="503612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nl-NL" dirty="0"/>
              <a:t>  </a:t>
            </a:r>
            <a:endParaRPr lang="en-GB" dirty="0"/>
          </a:p>
        </p:txBody>
      </p:sp>
      <p:sp>
        <p:nvSpPr>
          <p:cNvPr id="7" name="Titel 5">
            <a:extLst>
              <a:ext uri="{FF2B5EF4-FFF2-40B4-BE49-F238E27FC236}">
                <a16:creationId xmlns:a16="http://schemas.microsoft.com/office/drawing/2014/main" id="{7AE71AD1-5D76-2045-8B27-CC0C09C998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53413" y="3879852"/>
            <a:ext cx="9358256" cy="1621063"/>
          </a:xfrm>
        </p:spPr>
        <p:txBody>
          <a:bodyPr anchor="b"/>
          <a:lstStyle>
            <a:lvl1pPr algn="r">
              <a:defRPr sz="38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Plaats hier de titel van </a:t>
            </a:r>
            <a:br>
              <a:rPr lang="nl-NL" dirty="0"/>
            </a:br>
            <a:r>
              <a:rPr lang="nl-NL" dirty="0"/>
              <a:t>de presentatie, max. 2 regels</a:t>
            </a:r>
          </a:p>
        </p:txBody>
      </p:sp>
      <p:sp>
        <p:nvSpPr>
          <p:cNvPr id="8" name="Ondertitel 2">
            <a:extLst>
              <a:ext uri="{FF2B5EF4-FFF2-40B4-BE49-F238E27FC236}">
                <a16:creationId xmlns:a16="http://schemas.microsoft.com/office/drawing/2014/main" id="{FFCFFB82-1AE5-3D4E-9AD9-487B27ADF6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82466" y="5664394"/>
            <a:ext cx="3729203" cy="248472"/>
          </a:xfrm>
        </p:spPr>
        <p:txBody>
          <a:bodyPr anchor="ctr"/>
          <a:lstStyle>
            <a:lvl1pPr marL="0" indent="0" algn="r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Naam van de spreker of datum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79C7039-4CB9-294D-98BC-738FE5C22E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34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C4F58-2602-F163-E432-1D07EB40B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42575-E064-312E-75E0-B91326DE9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41A28-DB40-8A04-5E7B-2A1A7CA79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01DB0-25DF-452A-807D-3AD7CA4D26A2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D7E5D-DF7F-9783-B543-DE357EEE7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671BB-6C32-1531-7519-65E71C1FA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25217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54EF7-D760-2C80-A44D-32A83873C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4D944-DAB0-A7E9-1ADF-677596903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7D06B-7113-CB3D-C626-7F859C1D0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CC67A-BA4D-4A9A-A829-58D5676053B5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FF0E3-CF00-0564-D410-176C26E01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56F01-9F31-0CC8-3E51-8B88325C8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38551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ABB2E-B26F-FEC6-1127-783927CAF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6119B-A219-AEA3-AB5F-15E28BFA7E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7240F6-9478-5CF7-9ECC-EC073A735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AB396-E787-DF87-F2D6-791142968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E2B7E-0D21-4B01-81A6-AB7C4739EF0F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C4CC2-AABD-BABD-C126-82356CBCB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87BBCE-BEB5-30A8-6AB0-CBA2855A4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12083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70EB9-E9B7-29BD-9D36-2E6F3DE71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6F23D-8F53-E322-08BD-F782C6AC0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476408-E0AA-1800-9AC2-88FDF541B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70591-F031-218C-5FF6-DD5E985762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A6582A-1504-4F53-44F4-7D2A825F7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1F2458-DFE9-7CA8-61AE-C32346622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2962-58B7-47B6-BFCE-68F1396D1D52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1E81F-382C-2CBB-894E-D3C178DD0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1DD2BF-EFE2-463E-E82F-06F61F4C9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1188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8A22-6489-1B60-9A75-118B41320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6A8740-2249-5C83-BCF1-465C9EE0C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E877-BDB5-4CA4-8D6E-B9186CD5DD13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789ABD-CE96-603C-EAC5-CE4E5E2F5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828EA-C9CE-D762-E785-FF7D450AE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3543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82670C-8700-81E5-36A7-F8FA34F76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85081-D154-437C-BD34-B1BA331725F1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BA9C7C-9ED3-5F1C-3FEF-0084AC7CF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F89BD2-34D5-CCC5-D383-445BD920F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40105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FB44D-2ED4-8E68-8889-A8D793B73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E75D6-2E3A-E04B-F3CF-9EE57F1E8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EFE18E-132B-8A3B-EEAA-8502590137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EEAD06-6B0C-90AA-DF9D-562FFBEDA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F26F6-C1B6-43FC-9CBB-AEFB24F1D8E3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9B6FD-F439-3B9D-B16A-5DA75B44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FF5A0-7328-F1D5-1A05-F6C9BFEBA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26801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B0AAA-D908-0AFB-1744-9DDBDE24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A8AC8E-6AB3-20AB-C82B-3F57FDF084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C52D56-B097-3FB2-76EB-A2CD18C69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5DBDF-966D-37A6-A449-692A11990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76CFC-FB3A-4150-B527-51FE429A81F9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D6E4C2-3F66-6D1D-2A53-8926E4B76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BFAEC-7A91-B04B-F3C9-201DAD03A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02207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BCE968-2999-0539-F191-F98871BC8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795748-42C8-0FC7-74C0-62C486E46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80FBC-0642-EA55-DEC7-16ED9C530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9A588-F5F9-4169-80E4-819DCE3E638E}" type="datetime8">
              <a:rPr lang="en-NL" smtClean="0"/>
              <a:t>06/11/2023 19:10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38423-94DA-F9B7-97CD-09C5B23B7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3268A-9E08-3AC1-D16D-3555C5BFFB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E6551-92F1-4744-A43B-D2E43C64C80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90001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F2C454-7E96-5AA5-6622-8F2E5E113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1" b="3281"/>
          <a:stretch/>
        </p:blipFill>
        <p:spPr>
          <a:xfrm>
            <a:off x="-31423" y="-94268"/>
            <a:ext cx="12254845" cy="70465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65CB27-3611-21C4-154F-A7BAEF818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856014"/>
            <a:ext cx="12254845" cy="861030"/>
          </a:xfrm>
        </p:spPr>
        <p:txBody>
          <a:bodyPr>
            <a:noAutofit/>
          </a:bodyPr>
          <a:lstStyle/>
          <a:p>
            <a:r>
              <a:rPr lang="en-GB" sz="4400" kern="100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Analysis of mass variation in the Lena river basin using GRACE.</a:t>
            </a:r>
            <a:endParaRPr lang="en-NL" sz="14900" dirty="0">
              <a:ln w="3175"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62C46-C9E8-49E3-B948-356EF540D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8853" y="3859414"/>
            <a:ext cx="8594290" cy="16557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AESM5210C - David Haasnoot</a:t>
            </a:r>
            <a:endParaRPr lang="en-NL" dirty="0">
              <a:solidFill>
                <a:schemeClr val="bg1"/>
              </a:solidFill>
            </a:endParaRPr>
          </a:p>
        </p:txBody>
      </p:sp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13C34202-25C9-DA78-43D7-241FB171DE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051" y="5403315"/>
            <a:ext cx="4826947" cy="2271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28AA60-D3C7-6685-C699-B6EE1A04776C}"/>
              </a:ext>
            </a:extLst>
          </p:cNvPr>
          <p:cNvSpPr txBox="1"/>
          <p:nvPr/>
        </p:nvSpPr>
        <p:spPr>
          <a:xfrm>
            <a:off x="9252857" y="6667326"/>
            <a:ext cx="300198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0" dirty="0">
                <a:solidFill>
                  <a:schemeClr val="bg1"/>
                </a:solidFill>
                <a:effectLst/>
              </a:rPr>
              <a:t>Photo: </a:t>
            </a:r>
            <a:r>
              <a:rPr lang="en-GB" sz="1200" dirty="0">
                <a:solidFill>
                  <a:schemeClr val="bg1"/>
                </a:solidFill>
              </a:rPr>
              <a:t>A</a:t>
            </a:r>
            <a:r>
              <a:rPr lang="en-GB" sz="1200" b="0" i="0" dirty="0">
                <a:solidFill>
                  <a:schemeClr val="bg1"/>
                </a:solidFill>
                <a:effectLst/>
              </a:rPr>
              <a:t>ndrei </a:t>
            </a:r>
            <a:r>
              <a:rPr lang="en-GB" sz="1200" b="0" i="0" dirty="0" err="1">
                <a:solidFill>
                  <a:schemeClr val="bg1"/>
                </a:solidFill>
                <a:effectLst/>
              </a:rPr>
              <a:t>Berezovskii</a:t>
            </a:r>
            <a:r>
              <a:rPr lang="en-GB" sz="1200" b="0" i="0" dirty="0">
                <a:solidFill>
                  <a:schemeClr val="bg1"/>
                </a:solidFill>
                <a:effectLst/>
              </a:rPr>
              <a:t>, istockphoto.com</a:t>
            </a:r>
            <a:endParaRPr lang="en-NL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807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/>
              <a:t>Process coefficients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10</a:t>
            </a:fld>
            <a:endParaRPr lang="en-NL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72B6781-559F-9972-708E-01FAE290D0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05012"/>
                <a:ext cx="10515600" cy="4351338"/>
              </a:xfrm>
            </p:spPr>
            <p:txBody>
              <a:bodyPr/>
              <a:lstStyle/>
              <a:p>
                <a:r>
                  <a:rPr lang="en-GB" kern="100" dirty="0">
                    <a:effectLst/>
                    <a:ea typeface="Calibri" panose="020F0502020204030204" pitchFamily="34" charset="0"/>
                    <a:cs typeface="Calibri" panose="020F0502020204030204" pitchFamily="34" charset="0"/>
                  </a:rPr>
                  <a:t>Compute amplitude &amp; phase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20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𝐹</m:t>
                      </m:r>
                      <m:r>
                        <a:rPr lang="en-GB" sz="220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NL" sz="22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NL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pPr>
                            <m:e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𝐷</m:t>
                              </m:r>
                            </m:e>
                            <m:sup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GB" sz="22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NL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pPr>
                            <m:e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𝐸</m:t>
                              </m:r>
                            </m:e>
                            <m:sup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GB" sz="22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GB" sz="22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ϕ</m:t>
                      </m:r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𝑎𝑡𝑎𝑛</m:t>
                      </m:r>
                      <m:r>
                        <a:rPr lang="en-GB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d>
                        <m:dPr>
                          <m:ctrlPr>
                            <a:rPr lang="en-NL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NL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num>
                            <m:den>
                              <m:r>
                                <a:rPr lang="en-GB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sz="22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NL" sz="22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 sz="2200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  <m:t>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 sz="2200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  <m:t>F</m:t>
                          </m:r>
                        </m:sub>
                      </m:sSub>
                      <m:r>
                        <a:rPr lang="en-GB" sz="2200" kern="10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NL" sz="22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NL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D</m:t>
                                  </m:r>
                                </m:e>
                                <m:sup>
                                  <m: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σ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D</m:t>
                                  </m:r>
                                </m:sub>
                                <m:sup>
                                  <m: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GB" sz="2200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σ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E</m:t>
                                  </m:r>
                                </m:sub>
                                <m:sup>
                                  <m: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GB" sz="2200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+2</m:t>
                              </m:r>
                              <m:r>
                                <m:rPr>
                                  <m:sty m:val="p"/>
                                </m:rPr>
                                <a:rPr lang="en-GB" sz="2200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DE</m:t>
                              </m:r>
                              <m:r>
                                <a:rPr lang="en-GB" sz="2200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GB" sz="2200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cov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D</m:t>
                                  </m:r>
                                  <m: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E</m:t>
                                  </m:r>
                                </m:e>
                              </m:d>
                            </m:num>
                            <m:den>
                              <m:sSup>
                                <m:s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D</m:t>
                                  </m:r>
                                </m:e>
                                <m:sup>
                                  <m: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2200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rad>
                      <m:r>
                        <a:rPr lang="en-GB" sz="22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, </m:t>
                      </m:r>
                      <m:sSub>
                        <m:sSubPr>
                          <m:ctrlPr>
                            <a:rPr lang="en-NL" sz="22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 sz="2200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  <m:t>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 sz="2200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  <m:t>ϕ</m:t>
                          </m:r>
                        </m:sub>
                      </m:sSub>
                      <m:r>
                        <a:rPr lang="en-GB" sz="2200" i="1" kern="10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>
                        <m:fPr>
                          <m:ctrlPr>
                            <a:rPr lang="en-NL" sz="22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en-NL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𝐸</m:t>
                                  </m:r>
                                </m:e>
                                <m:sup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σ</m:t>
                                  </m:r>
                                </m:e>
                                <m:sub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𝐷</m:t>
                                  </m:r>
                                </m:sub>
                                <m:sup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𝐷</m:t>
                                  </m:r>
                                </m:e>
                                <m:sup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2200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σ</m:t>
                                  </m:r>
                                </m:e>
                                <m:sub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𝐸</m:t>
                                  </m:r>
                                </m:sub>
                                <m:sup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−2</m:t>
                              </m:r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𝐷𝐸</m:t>
                              </m:r>
                              <m:r>
                                <a:rPr lang="en-GB" sz="2200" b="0" i="1" kern="100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GB" sz="2200" b="0" i="1" kern="100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cov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NL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𝐷</m:t>
                                  </m:r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,</m:t>
                                  </m:r>
                                  <m:r>
                                    <a:rPr lang="en-GB" sz="22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𝐸</m:t>
                                  </m:r>
                                </m:e>
                              </m:d>
                            </m:e>
                          </m:rad>
                        </m:num>
                        <m:den>
                          <m:sSup>
                            <m:sSupPr>
                              <m:ctrlPr>
                                <a:rPr lang="en-NL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pPr>
                            <m:e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𝐷</m:t>
                              </m:r>
                            </m:e>
                            <m:sup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GB" sz="22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NL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pPr>
                            <m:e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𝐸</m:t>
                              </m:r>
                            </m:e>
                            <m:sup>
                              <m:r>
                                <a:rPr lang="en-GB" sz="22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GB" sz="2400" dirty="0">
                    <a:ea typeface="Cambria" panose="02040503050406030204" pitchFamily="18" charset="0"/>
                  </a:rPr>
                  <a:t>Other errors from covariance matrix 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NL" dirty="0"/>
              </a:p>
            </p:txBody>
          </p:sp>
        </mc:Choice>
        <mc:Fallback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172B6781-559F-9972-708E-01FAE290D0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05012"/>
                <a:ext cx="10515600" cy="4351338"/>
              </a:xfrm>
              <a:blipFill>
                <a:blip r:embed="rId3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650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/>
              <a:t>Coefficients significance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11</a:t>
            </a:fld>
            <a:endParaRPr lang="en-NL" dirty="0">
              <a:solidFill>
                <a:schemeClr val="bg1"/>
              </a:solidFill>
            </a:endParaRPr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48591277-928E-BDAE-541E-AC54DDF45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12" y="1862137"/>
            <a:ext cx="6200775" cy="467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27BF3218-22B9-74CA-3288-87525E08E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748" y="3611563"/>
            <a:ext cx="4123326" cy="310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>
            <a:extLst>
              <a:ext uri="{FF2B5EF4-FFF2-40B4-BE49-F238E27FC236}">
                <a16:creationId xmlns:a16="http://schemas.microsoft.com/office/drawing/2014/main" id="{7B1485B1-DD86-715D-0DB7-149D1145B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6878" y="319088"/>
            <a:ext cx="4123326" cy="310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15C672-4538-6124-DEA1-4F285E24BA78}"/>
              </a:ext>
            </a:extLst>
          </p:cNvPr>
          <p:cNvSpPr/>
          <p:nvPr/>
        </p:nvSpPr>
        <p:spPr>
          <a:xfrm>
            <a:off x="859973" y="2206609"/>
            <a:ext cx="653141" cy="2866134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3B3BE8E-0B9B-B46C-A92F-5ADCD54CADCB}"/>
              </a:ext>
            </a:extLst>
          </p:cNvPr>
          <p:cNvCxnSpPr>
            <a:cxnSpLocks/>
            <a:endCxn id="6154" idx="1"/>
          </p:cNvCxnSpPr>
          <p:nvPr/>
        </p:nvCxnSpPr>
        <p:spPr>
          <a:xfrm flipV="1">
            <a:off x="3178629" y="1874044"/>
            <a:ext cx="3778249" cy="1603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35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Change in trend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12</a:t>
            </a:fld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72B6781-559F-9972-708E-01FAE290D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94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jdelijke aanduiding voor tekst 46">
            <a:extLst>
              <a:ext uri="{FF2B5EF4-FFF2-40B4-BE49-F238E27FC236}">
                <a16:creationId xmlns:a16="http://schemas.microsoft.com/office/drawing/2014/main" id="{43B21ADF-AC91-4738-AAFA-9356794F93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solidFill>
            <a:srgbClr val="00A6D6"/>
          </a:solidFill>
        </p:spPr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519F502-C245-4036-9F1B-103CAB358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23" name="Tijdelijke aanduiding voor tekst 22">
            <a:extLst>
              <a:ext uri="{FF2B5EF4-FFF2-40B4-BE49-F238E27FC236}">
                <a16:creationId xmlns:a16="http://schemas.microsoft.com/office/drawing/2014/main" id="{1B64251C-432A-419D-A275-C16685B82C40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98500" y="5835457"/>
            <a:ext cx="1454913" cy="688793"/>
          </a:xfrm>
        </p:spPr>
        <p:txBody>
          <a:bodyPr/>
          <a:lstStyle/>
          <a:p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2321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Why mass are mass variations important? 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2</a:t>
            </a:fld>
            <a:endParaRPr lang="en-NL" dirty="0">
              <a:solidFill>
                <a:schemeClr val="bg1"/>
              </a:solidFill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1D0C33D-2A52-B5E3-4692-024B45A266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76634" y="1912856"/>
            <a:ext cx="8615366" cy="4831187"/>
          </a:xfr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1DE1AEB-40C6-80A0-A3C0-1305673A4F97}"/>
              </a:ext>
            </a:extLst>
          </p:cNvPr>
          <p:cNvSpPr txBox="1">
            <a:spLocks/>
          </p:cNvSpPr>
          <p:nvPr/>
        </p:nvSpPr>
        <p:spPr>
          <a:xfrm>
            <a:off x="141214" y="1740310"/>
            <a:ext cx="3636129" cy="486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Fresh water discharge arctic ocean</a:t>
            </a:r>
          </a:p>
          <a:p>
            <a:pPr lvl="1"/>
            <a:r>
              <a:rPr lang="en-GB" dirty="0"/>
              <a:t>Global ocean circulation</a:t>
            </a:r>
          </a:p>
          <a:p>
            <a:pPr lvl="1"/>
            <a:r>
              <a:rPr lang="en-GB" dirty="0"/>
              <a:t>Sea level rise</a:t>
            </a:r>
          </a:p>
          <a:p>
            <a:r>
              <a:rPr lang="en-GB" dirty="0"/>
              <a:t>Region affected by Climate change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3693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Lena Basin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3</a:t>
            </a:fld>
            <a:endParaRPr lang="en-NL" dirty="0">
              <a:solidFill>
                <a:schemeClr val="bg1"/>
              </a:solidFill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1D0C33D-2A52-B5E3-4692-024B45A266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76634" y="1912856"/>
            <a:ext cx="8615366" cy="4831187"/>
          </a:xfr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1DE1AEB-40C6-80A0-A3C0-1305673A4F97}"/>
              </a:ext>
            </a:extLst>
          </p:cNvPr>
          <p:cNvSpPr txBox="1">
            <a:spLocks/>
          </p:cNvSpPr>
          <p:nvPr/>
        </p:nvSpPr>
        <p:spPr>
          <a:xfrm>
            <a:off x="141214" y="1740310"/>
            <a:ext cx="3636129" cy="486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2 400 000 km</a:t>
            </a:r>
          </a:p>
          <a:p>
            <a:pPr lvl="1"/>
            <a:r>
              <a:rPr lang="en-GB" dirty="0"/>
              <a:t>Large enough for grace</a:t>
            </a:r>
          </a:p>
          <a:p>
            <a:r>
              <a:rPr lang="en-GB" dirty="0"/>
              <a:t>Well studied</a:t>
            </a:r>
          </a:p>
          <a:p>
            <a:pPr lvl="1"/>
            <a:r>
              <a:rPr lang="en-GB" dirty="0" err="1">
                <a:effectLst/>
                <a:ea typeface="Calibri" panose="020F0502020204030204" pitchFamily="34" charset="0"/>
              </a:rPr>
              <a:t>Landerer</a:t>
            </a:r>
            <a:r>
              <a:rPr lang="en-GB" dirty="0">
                <a:effectLst/>
                <a:ea typeface="Calibri" panose="020F0502020204030204" pitchFamily="34" charset="0"/>
              </a:rPr>
              <a:t>, 2010</a:t>
            </a:r>
          </a:p>
          <a:p>
            <a:pPr lvl="1"/>
            <a:r>
              <a:rPr lang="en-GB" dirty="0">
                <a:ea typeface="Calibri" panose="020F0502020204030204" pitchFamily="34" charset="0"/>
              </a:rPr>
              <a:t>Vey, 2012</a:t>
            </a:r>
            <a:endParaRPr lang="en-GB" dirty="0">
              <a:effectLst/>
              <a:ea typeface="Calibri" panose="020F0502020204030204" pitchFamily="34" charset="0"/>
            </a:endParaRPr>
          </a:p>
          <a:p>
            <a:pPr lvl="1"/>
            <a:r>
              <a:rPr lang="en-GB" dirty="0" err="1">
                <a:effectLst/>
                <a:ea typeface="Calibri" panose="020F0502020204030204" pitchFamily="34" charset="0"/>
              </a:rPr>
              <a:t>Velicogna</a:t>
            </a:r>
            <a:r>
              <a:rPr lang="en-GB" dirty="0">
                <a:ea typeface="Calibri" panose="020F0502020204030204" pitchFamily="34" charset="0"/>
              </a:rPr>
              <a:t>, 2012	</a:t>
            </a:r>
          </a:p>
          <a:p>
            <a:r>
              <a:rPr lang="en-GB" dirty="0"/>
              <a:t>Mixed results &amp; data till 2012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3874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Data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4</a:t>
            </a:fld>
            <a:endParaRPr lang="en-NL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663BF22B-A94F-B1C9-5683-7F60A8751F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Stokes coefficients GRACE:</a:t>
                </a:r>
              </a:p>
              <a:p>
                <a:pPr lvl="1"/>
                <a:r>
                  <a:rPr lang="en-GB" dirty="0"/>
                  <a:t>ITSG-Grace2018 – TU Graz</a:t>
                </a:r>
              </a:p>
              <a:p>
                <a:pPr lvl="1"/>
                <a:r>
                  <a:rPr lang="en-GB" dirty="0"/>
                  <a:t>Smoothed DDK4 – UTCSR </a:t>
                </a:r>
              </a:p>
              <a:p>
                <a:r>
                  <a:rPr lang="en-GB" dirty="0"/>
                  <a:t>Replace: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NL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𝐶</m:t>
                        </m:r>
                      </m:e>
                      <m:sub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1,</m:t>
                        </m:r>
                        <m:r>
                          <a:rPr lang="en-GB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,</a:t>
                </a:r>
                <a:r>
                  <a:rPr lang="en-NL" dirty="0"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NL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1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,1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 &amp; </m:t>
                    </m:r>
                    <m:sSub>
                      <m:sSubPr>
                        <m:ctrlPr>
                          <a:rPr lang="en-NL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2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,1</m:t>
                        </m:r>
                      </m:sub>
                    </m:sSub>
                  </m:oMath>
                </a14:m>
                <a:r>
                  <a:rPr lang="en-GB" dirty="0"/>
                  <a:t> (leander, 2023)</a:t>
                </a:r>
              </a:p>
              <a:p>
                <a:pPr marL="0" indent="0">
                  <a:buNone/>
                </a:pPr>
                <a:r>
                  <a:rPr lang="en-GB" dirty="0"/>
                  <a:t>       	 </a:t>
                </a:r>
                <a14:m>
                  <m:oMath xmlns:m="http://schemas.openxmlformats.org/officeDocument/2006/math">
                    <m:r>
                      <a:rPr lang="en-GB" b="0" i="0" smtClean="0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        </m:t>
                    </m:r>
                    <m:sSub>
                      <m:sSubPr>
                        <m:ctrlPr>
                          <a:rPr lang="en-NL" i="1" smtClean="0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2</m:t>
                        </m:r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GB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0</m:t>
                        </m:r>
                      </m:sub>
                    </m:sSub>
                    <m:r>
                      <a:rPr lang="en-GB" b="0" i="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 &amp;</m:t>
                    </m:r>
                    <m:r>
                      <a:rPr lang="en-GB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sSub>
                      <m:sSubPr>
                        <m:ctrlPr>
                          <a:rPr lang="en-NL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3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0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 (</m:t>
                    </m:r>
                    <m:r>
                      <m:rPr>
                        <m:nor/>
                      </m:rPr>
                      <a:rPr lang="en-NL"/>
                      <m:t>Loomis</m:t>
                    </m:r>
                    <m:r>
                      <m:rPr>
                        <m:nor/>
                      </m:rPr>
                      <a:rPr lang="en-GB" b="0" i="0" smtClean="0"/>
                      <m:t>, </m:t>
                    </m:r>
                    <m:r>
                      <m:rPr>
                        <m:nor/>
                      </m:rPr>
                      <a:rPr lang="en-GB"/>
                      <m:t>2020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)</m:t>
                    </m:r>
                  </m:oMath>
                </a14:m>
                <a:endParaRPr lang="en-GB" dirty="0"/>
              </a:p>
              <a:p>
                <a:r>
                  <a:rPr lang="en-GB" dirty="0"/>
                  <a:t>Glacial </a:t>
                </a:r>
                <a:r>
                  <a:rPr lang="en-GB" dirty="0" err="1"/>
                  <a:t>Interstatic</a:t>
                </a:r>
                <a:r>
                  <a:rPr lang="en-GB" dirty="0"/>
                  <a:t> Adjustment 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Thegraceplotter.com - GFO</a:t>
                </a:r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pPr lvl="1"/>
                <a:endParaRPr lang="en-NL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663BF22B-A94F-B1C9-5683-7F60A8751F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4587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Processing stokes coefficients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5</a:t>
            </a:fld>
            <a:endParaRPr lang="en-NL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663BF22B-A94F-B1C9-5683-7F60A8751F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</a:rPr>
                  <a:t>Scaling:</a:t>
                </a:r>
                <a:endParaRPr lang="en-GB" i="1" dirty="0">
                  <a:effectLst/>
                  <a:latin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NL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NL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𝐶</m:t>
                            </m:r>
                          </m:e>
                        </m:acc>
                      </m:e>
                      <m:sub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𝑙</m:t>
                        </m:r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𝑚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GB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δ</m:t>
                        </m:r>
                        <m:sSub>
                          <m:sSubPr>
                            <m:ctrlPr>
                              <a:rPr lang="en-NL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𝑤</m:t>
                            </m:r>
                          </m:sub>
                        </m:sSub>
                      </m:sup>
                    </m:sSubSup>
                    <m:r>
                      <a:rPr lang="en-GB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f>
                      <m:fPr>
                        <m:ctrlPr>
                          <a:rPr lang="en-NL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𝑅</m:t>
                        </m:r>
                        <m:d>
                          <m:dPr>
                            <m:ctrlPr>
                              <a:rPr lang="en-NL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2</m:t>
                            </m:r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𝑙</m:t>
                            </m:r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+1</m:t>
                            </m:r>
                          </m:e>
                        </m:d>
                      </m:num>
                      <m:den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3</m:t>
                        </m:r>
                        <m:d>
                          <m:dPr>
                            <m:ctrlPr>
                              <a:rPr lang="en-NL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1+</m:t>
                            </m:r>
                            <m:sSubSup>
                              <m:sSubSupPr>
                                <m:ctrlPr>
                                  <a:rPr lang="en-NL" i="1">
                                    <a:effectLst/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bSupPr>
                              <m:e>
                                <m:r>
                                  <a:rPr lang="en-GB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libri" panose="020F0502020204030204" pitchFamily="34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GB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libri" panose="020F0502020204030204" pitchFamily="34" charset="0"/>
                                  </a:rPr>
                                  <m:t>𝑙</m:t>
                                </m:r>
                              </m:sub>
                              <m:sup>
                                <m:r>
                                  <a:rPr lang="en-GB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bSup>
                          </m:e>
                        </m:d>
                      </m:den>
                    </m:f>
                    <m:f>
                      <m:fPr>
                        <m:ctrlPr>
                          <a:rPr lang="en-NL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NL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GB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Calibri" panose="020F0502020204030204" pitchFamily="34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Calibri" panose="020F0502020204030204" pitchFamily="34" charset="0"/>
                              </a:rPr>
                              <m:t>𝑎𝑣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NL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GB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Calibri" panose="020F0502020204030204" pitchFamily="34" charset="0"/>
                              </a:rPr>
                              <m:t>ρ</m:t>
                            </m:r>
                          </m:e>
                          <m:sub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Calibri" panose="020F0502020204030204" pitchFamily="34" charset="0"/>
                              </a:rPr>
                              <m:t>𝑤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NL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δ</m:t>
                        </m:r>
                        <m:acc>
                          <m:accPr>
                            <m:chr m:val="̅"/>
                            <m:ctrlPr>
                              <a:rPr lang="en-NL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a:rPr lang="en-GB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𝐶</m:t>
                            </m:r>
                          </m:e>
                        </m:acc>
                      </m:e>
                      <m:sub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𝑙</m:t>
                        </m:r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GB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GB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</a:rPr>
                  <a:t>.</a:t>
                </a:r>
              </a:p>
              <a:p>
                <a:r>
                  <a:rPr lang="en-GB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</a:rPr>
                  <a:t>Computing 1°x1° per grid cell: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δ</m:t>
                      </m:r>
                      <m:sSub>
                        <m:sSubPr>
                          <m:ctrlPr>
                            <a:rPr lang="en-NL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h</m:t>
                          </m:r>
                        </m:e>
                        <m:sub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𝑤</m:t>
                          </m:r>
                        </m:sub>
                      </m:sSub>
                      <m:d>
                        <m:dPr>
                          <m:ctrlPr>
                            <a:rPr lang="en-NL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GB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θ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GB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λ</m:t>
                          </m:r>
                        </m:e>
                      </m:d>
                      <m:r>
                        <a:rPr lang="en-GB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NL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𝑙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𝑚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=0</m:t>
                          </m:r>
                        </m:sub>
                        <m:sup>
                          <m:r>
                            <a:rPr lang="en-GB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∞</m:t>
                          </m:r>
                        </m:sup>
                        <m:e>
                          <m:sSubSup>
                            <m:sSubSupPr>
                              <m:ctrlPr>
                                <a:rPr lang="en-NL" i="1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̅"/>
                                  <m:ctrlPr>
                                    <a:rPr lang="en-NL" i="1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𝐶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𝑙</m:t>
                              </m:r>
                              <m:r>
                                <a:rPr lang="en-GB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en-GB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GB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δ</m:t>
                              </m:r>
                              <m:sSub>
                                <m:sSubPr>
                                  <m:ctrlPr>
                                    <a:rPr lang="en-NL" i="1">
                                      <a:effectLst/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GB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𝑤</m:t>
                                  </m:r>
                                </m:sub>
                              </m:sSub>
                            </m:sup>
                          </m:sSubSup>
                        </m:e>
                      </m:nary>
                      <m:sSub>
                        <m:sSubPr>
                          <m:ctrlPr>
                            <a:rPr lang="en-NL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en-NL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Calibri" panose="020F0502020204030204" pitchFamily="34" charset="0"/>
                                </a:rPr>
                              </m:ctrlPr>
                            </m:accPr>
                            <m:e>
                              <m:r>
                                <a:rPr lang="en-GB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Calibri" panose="020F0502020204030204" pitchFamily="34" charset="0"/>
                                </a:rPr>
                                <m:t>𝑌</m:t>
                              </m:r>
                            </m:e>
                          </m:acc>
                        </m:e>
                        <m:sub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𝑙𝑚</m:t>
                          </m:r>
                        </m:sub>
                      </m:sSub>
                      <m:d>
                        <m:dPr>
                          <m:ctrlPr>
                            <a:rPr lang="en-NL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GB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θ</m:t>
                          </m:r>
                          <m:r>
                            <a:rPr lang="en-GB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en-GB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Calibri" panose="020F0502020204030204" pitchFamily="34" charset="0"/>
                            </a:rPr>
                            <m:t>λ</m:t>
                          </m:r>
                        </m:e>
                      </m:d>
                      <m:r>
                        <a:rPr lang="en-GB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m:t>.</m:t>
                      </m:r>
                    </m:oMath>
                  </m:oMathPara>
                </a14:m>
                <a:endParaRPr lang="en-GB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GB" dirty="0">
                    <a:effectLst/>
                    <a:ea typeface="Times New Roman" panose="02020603050405020304" pitchFamily="18" charset="0"/>
                    <a:cs typeface="Calibri" panose="020F0502020204030204" pitchFamily="34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GB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Calibri" panose="020F0502020204030204" pitchFamily="34" charset="0"/>
                      </a:rPr>
                      <m:t>    </m:t>
                    </m:r>
                    <m:r>
                      <m:rPr>
                        <m:sty m:val="p"/>
                      </m:rPr>
                      <a:rPr lang="en-GB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Calibri" panose="020F0502020204030204" pitchFamily="34" charset="0"/>
                      </a:rPr>
                      <m:t>θϵ</m:t>
                    </m:r>
                    <m:d>
                      <m:dPr>
                        <m:begChr m:val="["/>
                        <m:endChr m:val="]"/>
                        <m:ctrlPr>
                          <a:rPr lang="en-NL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GB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Calibri" panose="020F0502020204030204" pitchFamily="34" charset="0"/>
                          </a:rPr>
                          <m:t>90,150</m:t>
                        </m:r>
                      </m:e>
                    </m:d>
                    <m:r>
                      <a:rPr lang="en-GB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Calibri" panose="020F050202020403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Calibri" panose="020F0502020204030204" pitchFamily="34" charset="0"/>
                      </a:rPr>
                      <m:t>lon</m:t>
                    </m:r>
                    <m:r>
                      <a:rPr lang="en-GB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Calibri" panose="020F0502020204030204" pitchFamily="34" charset="0"/>
                      </a:rPr>
                      <m:t>, </m:t>
                    </m:r>
                  </m:oMath>
                </a14:m>
                <a:endParaRPr lang="en-GB" b="0" i="0" dirty="0">
                  <a:effectLst/>
                  <a:latin typeface="Cambria Math" panose="02040503050406030204" pitchFamily="18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r>
                  <a:rPr lang="en-GB" dirty="0">
                    <a:effectLst/>
                    <a:ea typeface="Times New Roman" panose="02020603050405020304" pitchFamily="18" charset="0"/>
                    <a:cs typeface="Calibri" panose="020F0502020204030204" pitchFamily="34" charset="0"/>
                  </a:rPr>
                  <a:t>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Calibri" panose="020F0502020204030204" pitchFamily="34" charset="0"/>
                      </a:rPr>
                      <m:t>λϵ</m:t>
                    </m:r>
                    <m:r>
                      <a:rPr lang="en-GB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Calibri" panose="020F0502020204030204" pitchFamily="34" charset="0"/>
                      </a:rPr>
                      <m:t>[50,80]</m:t>
                    </m:r>
                  </m:oMath>
                </a14:m>
                <a:r>
                  <a:rPr lang="en-GB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</a:rPr>
                  <a:t> lat</a:t>
                </a:r>
              </a:p>
              <a:p>
                <a:pPr marL="0" indent="0">
                  <a:buNone/>
                </a:pPr>
                <a:endParaRPr lang="en-GB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663BF22B-A94F-B1C9-5683-7F60A8751F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9399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Maps of equivalent water height anomaly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6</a:t>
            </a:fld>
            <a:endParaRPr lang="en-NL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F14035-6DC5-DBFD-E534-0D4BE1D13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41" y="1925323"/>
            <a:ext cx="5532517" cy="4972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880B76E-3002-18E7-FB61-961312DE1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49123"/>
            <a:ext cx="5583860" cy="504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272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Timeseries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7</a:t>
            </a:fld>
            <a:endParaRPr lang="en-NL" dirty="0">
              <a:solidFill>
                <a:schemeClr val="bg1"/>
              </a:solidFill>
            </a:endParaRPr>
          </a:p>
        </p:txBody>
      </p:sp>
      <p:pic>
        <p:nvPicPr>
          <p:cNvPr id="3" name="Picture 2" descr="A graph of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3627B793-D8C2-B0A3-81CB-33296F8C7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52" y="1994858"/>
            <a:ext cx="11038348" cy="47266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0135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Trend – linear &amp; cubic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8</a:t>
            </a:fld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1FC36A51-95C0-3E9B-2AEF-90811729F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504" y="6447100"/>
            <a:ext cx="3940629" cy="3908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RMSE = 3,15cm</a:t>
            </a:r>
            <a:endParaRPr lang="en-GB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50954FC0-5DAC-CFEC-D9A0-68951C6BF172}"/>
              </a:ext>
            </a:extLst>
          </p:cNvPr>
          <p:cNvSpPr txBox="1">
            <a:spLocks/>
          </p:cNvSpPr>
          <p:nvPr/>
        </p:nvSpPr>
        <p:spPr>
          <a:xfrm>
            <a:off x="6660540" y="6447100"/>
            <a:ext cx="3940629" cy="390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RMSE = 3,21cm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CB52EE5D-4BEA-6821-01BA-3A311881C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289" y="1929704"/>
            <a:ext cx="5952289" cy="460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636B707B-D05A-16E7-5232-AA4B8D14A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29704"/>
            <a:ext cx="5952289" cy="460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8563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CA183-EB97-5249-F42C-834E2B1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44636"/>
            <a:ext cx="10591999" cy="1023584"/>
          </a:xfrm>
        </p:spPr>
        <p:txBody>
          <a:bodyPr>
            <a:normAutofit/>
          </a:bodyPr>
          <a:lstStyle/>
          <a:p>
            <a:r>
              <a:rPr lang="en-GB" sz="4000" dirty="0"/>
              <a:t>Trend – annual with cubic &amp; split in 3</a:t>
            </a:r>
            <a:endParaRPr lang="en-NL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92B-9C6D-F976-DD7A-03172067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51-92F1-4744-A43B-D2E43C64C803}" type="slidenum">
              <a:rPr lang="en-NL" smtClean="0">
                <a:solidFill>
                  <a:schemeClr val="bg1"/>
                </a:solidFill>
              </a:rPr>
              <a:t>9</a:t>
            </a:fld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1FC36A51-95C0-3E9B-2AEF-90811729F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504" y="6447100"/>
            <a:ext cx="3940629" cy="3908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RMSE = 2,41cm</a:t>
            </a:r>
            <a:endParaRPr lang="en-GB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50954FC0-5DAC-CFEC-D9A0-68951C6BF172}"/>
              </a:ext>
            </a:extLst>
          </p:cNvPr>
          <p:cNvSpPr txBox="1">
            <a:spLocks/>
          </p:cNvSpPr>
          <p:nvPr/>
        </p:nvSpPr>
        <p:spPr>
          <a:xfrm>
            <a:off x="6660540" y="6447100"/>
            <a:ext cx="3940629" cy="390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latin typeface="Calibri" panose="020F0502020204030204" pitchFamily="34" charset="0"/>
                <a:ea typeface="Times New Roman" panose="02020603050405020304" pitchFamily="18" charset="0"/>
              </a:rPr>
              <a:t>RMSE = 1,84cm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F6CDB34-70B7-12E1-AE7C-50074BC97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2098539"/>
            <a:ext cx="5695950" cy="431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D4D93EA8-60C3-9329-6433-ADC8C44C7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2031980"/>
            <a:ext cx="5695950" cy="431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15BAF6-EBFA-5711-3E9E-7D5DB3CA3730}"/>
              </a:ext>
            </a:extLst>
          </p:cNvPr>
          <p:cNvSpPr/>
          <p:nvPr/>
        </p:nvSpPr>
        <p:spPr>
          <a:xfrm>
            <a:off x="5976258" y="1930696"/>
            <a:ext cx="6015718" cy="4416109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4">
                <a:extLst>
                  <a:ext uri="{FF2B5EF4-FFF2-40B4-BE49-F238E27FC236}">
                    <a16:creationId xmlns:a16="http://schemas.microsoft.com/office/drawing/2014/main" id="{1B836B78-522C-B7AA-C8FF-7B92D64EF8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23133" y="1420765"/>
                <a:ext cx="8120743" cy="39080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𝑓</m:t>
                      </m:r>
                      <m:d>
                        <m:dPr>
                          <m:ctrlPr>
                            <a:rPr lang="en-NL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𝑡</m:t>
                          </m:r>
                        </m:e>
                      </m:d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=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𝐴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+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𝐵</m:t>
                      </m:r>
                      <m:d>
                        <m:dPr>
                          <m:ctrlPr>
                            <a:rPr lang="en-NL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𝑡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NL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+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𝐶</m:t>
                      </m:r>
                      <m:sSup>
                        <m:sSupPr>
                          <m:ctrlPr>
                            <a:rPr lang="en-NL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NL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𝑡</m:t>
                              </m:r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NL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2</m:t>
                          </m:r>
                        </m:sup>
                      </m:sSup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+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𝐷</m:t>
                      </m:r>
                      <m:func>
                        <m:funcPr>
                          <m:ctrlPr>
                            <a:rPr lang="en-NL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sin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ω</m:t>
                          </m:r>
                        </m:e>
                      </m:func>
                      <m:d>
                        <m:dPr>
                          <m:ctrlPr>
                            <a:rPr lang="en-NL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𝑡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NL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+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𝐸</m:t>
                      </m:r>
                      <m:func>
                        <m:funcPr>
                          <m:ctrlPr>
                            <a:rPr lang="en-NL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cos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ω</m:t>
                          </m:r>
                        </m:e>
                      </m:func>
                      <m:d>
                        <m:dPr>
                          <m:ctrlPr>
                            <a:rPr lang="en-NL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𝑡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NL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NL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8" name="Content Placeholder 4">
                <a:extLst>
                  <a:ext uri="{FF2B5EF4-FFF2-40B4-BE49-F238E27FC236}">
                    <a16:creationId xmlns:a16="http://schemas.microsoft.com/office/drawing/2014/main" id="{1B836B78-522C-B7AA-C8FF-7B92D64EF8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3133" y="1420765"/>
                <a:ext cx="8120743" cy="390807"/>
              </a:xfrm>
              <a:prstGeom prst="rect">
                <a:avLst/>
              </a:prstGeom>
              <a:blipFill>
                <a:blip r:embed="rId5"/>
                <a:stretch>
                  <a:fillRect b="-1563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914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437</Words>
  <Application>Microsoft Office PowerPoint</Application>
  <PresentationFormat>Widescreen</PresentationFormat>
  <Paragraphs>92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Analysis of mass variation in the Lena river basin using GRACE.</vt:lpstr>
      <vt:lpstr>Why mass are mass variations important? </vt:lpstr>
      <vt:lpstr>Lena Basin</vt:lpstr>
      <vt:lpstr>Data</vt:lpstr>
      <vt:lpstr>Processing stokes coefficients</vt:lpstr>
      <vt:lpstr>Maps of equivalent water height anomaly</vt:lpstr>
      <vt:lpstr>Timeseries</vt:lpstr>
      <vt:lpstr>Trend – linear &amp; cubic</vt:lpstr>
      <vt:lpstr>Trend – annual with cubic &amp; split in 3</vt:lpstr>
      <vt:lpstr>Process coefficients</vt:lpstr>
      <vt:lpstr>Coefficients significance</vt:lpstr>
      <vt:lpstr>Change in trend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Particle filtering in discharge modelling </dc:title>
  <dc:creator>David Haasnoot</dc:creator>
  <cp:lastModifiedBy>David Haasnoot</cp:lastModifiedBy>
  <cp:revision>21</cp:revision>
  <dcterms:created xsi:type="dcterms:W3CDTF">2023-10-31T12:46:16Z</dcterms:created>
  <dcterms:modified xsi:type="dcterms:W3CDTF">2023-11-06T21:41:06Z</dcterms:modified>
</cp:coreProperties>
</file>

<file path=docProps/thumbnail.jpeg>
</file>